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9" r:id="rId1"/>
  </p:sldMasterIdLst>
  <p:notesMasterIdLst>
    <p:notesMasterId r:id="rId14"/>
  </p:notesMasterIdLst>
  <p:handoutMasterIdLst>
    <p:handoutMasterId r:id="rId15"/>
  </p:handoutMasterIdLst>
  <p:sldIdLst>
    <p:sldId id="325" r:id="rId2"/>
    <p:sldId id="331" r:id="rId3"/>
    <p:sldId id="339" r:id="rId4"/>
    <p:sldId id="340" r:id="rId5"/>
    <p:sldId id="332" r:id="rId6"/>
    <p:sldId id="335" r:id="rId7"/>
    <p:sldId id="334" r:id="rId8"/>
    <p:sldId id="341" r:id="rId9"/>
    <p:sldId id="342" r:id="rId10"/>
    <p:sldId id="343" r:id="rId11"/>
    <p:sldId id="344" r:id="rId12"/>
    <p:sldId id="329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59"/>
    <a:srgbClr val="AADABA"/>
    <a:srgbClr val="C8C1BE"/>
    <a:srgbClr val="CDFFDC"/>
    <a:srgbClr val="FBF4E2"/>
    <a:srgbClr val="FCF6E6"/>
    <a:srgbClr val="FDF9EC"/>
    <a:srgbClr val="746E5D"/>
    <a:srgbClr val="FF99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9377" autoAdjust="0"/>
  </p:normalViewPr>
  <p:slideViewPr>
    <p:cSldViewPr snapToGrid="0">
      <p:cViewPr>
        <p:scale>
          <a:sx n="100" d="100"/>
          <a:sy n="100" d="100"/>
        </p:scale>
        <p:origin x="-194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56" y="-84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ricksd\Desktop\Policy\z%20Other\Asphalt%20Supplier%20Meeting\Cost%20Index%20Data%20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ricksd\Desktop\Policy\z%20Other\Asphalt%20Supplier%20Meeting\Cost%20Index%20Data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+mn-lt"/>
                <a:cs typeface="Arial"/>
              </a:rPr>
              <a:t>Hot Mix Asphalt, Asphalt Binder &amp; </a:t>
            </a:r>
            <a:endParaRPr lang="en-US" sz="2400" b="1" i="0" u="none" strike="noStrike" baseline="0" dirty="0">
              <a:solidFill>
                <a:srgbClr val="000000"/>
              </a:solidFill>
              <a:latin typeface="+mn-lt"/>
              <a:cs typeface="Arial"/>
            </a:endParaRPr>
          </a:p>
          <a:p>
            <a:pPr algn="ctr">
              <a:defRPr sz="2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Crude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+mn-lt"/>
                <a:cs typeface="Arial"/>
              </a:rPr>
              <a:t>Oil Indices                        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20919607443956489"/>
          <c:y val="2.61840663691216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637338157750717E-2"/>
          <c:y val="0.17656065615804084"/>
          <c:w val="0.93911399144811991"/>
          <c:h val="0.58924184647309996"/>
        </c:manualLayout>
      </c:layout>
      <c:lineChart>
        <c:grouping val="standard"/>
        <c:varyColors val="0"/>
        <c:ser>
          <c:idx val="0"/>
          <c:order val="0"/>
          <c:tx>
            <c:strRef>
              <c:f>Crude!$V$2</c:f>
              <c:strCache>
                <c:ptCount val="1"/>
                <c:pt idx="0">
                  <c:v>WSDOT
HMA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Crude!$T$3:$U$54</c:f>
              <c:multiLvlStrCache>
                <c:ptCount val="5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</c:lvl>
                <c:lvl>
                  <c:pt idx="0">
                    <c:v>2002</c:v>
                  </c:pt>
                  <c:pt idx="4">
                    <c:v>2003</c:v>
                  </c:pt>
                  <c:pt idx="8">
                    <c:v>2004</c:v>
                  </c:pt>
                  <c:pt idx="12">
                    <c:v>2005</c:v>
                  </c:pt>
                  <c:pt idx="16">
                    <c:v>2006</c:v>
                  </c:pt>
                  <c:pt idx="20">
                    <c:v>2007</c:v>
                  </c:pt>
                  <c:pt idx="24">
                    <c:v>2008</c:v>
                  </c:pt>
                  <c:pt idx="28">
                    <c:v>2009</c:v>
                  </c:pt>
                  <c:pt idx="32">
                    <c:v>2010</c:v>
                  </c:pt>
                  <c:pt idx="36">
                    <c:v>2011</c:v>
                  </c:pt>
                  <c:pt idx="40">
                    <c:v>2012</c:v>
                  </c:pt>
                  <c:pt idx="44">
                    <c:v>2013</c:v>
                  </c:pt>
                  <c:pt idx="48">
                    <c:v>2014</c:v>
                  </c:pt>
                </c:lvl>
              </c:multiLvlStrCache>
            </c:multiLvlStrRef>
          </c:cat>
          <c:val>
            <c:numRef>
              <c:f>Crude!$V$3:$V$54</c:f>
              <c:numCache>
                <c:formatCode>0</c:formatCode>
                <c:ptCount val="52"/>
                <c:pt idx="0">
                  <c:v>100.00000000000011</c:v>
                </c:pt>
                <c:pt idx="1">
                  <c:v>112.69103824438986</c:v>
                </c:pt>
                <c:pt idx="2">
                  <c:v>119.24123347645994</c:v>
                </c:pt>
                <c:pt idx="3">
                  <c:v>109.77608233460765</c:v>
                </c:pt>
                <c:pt idx="4">
                  <c:v>104.13455436663853</c:v>
                </c:pt>
                <c:pt idx="5">
                  <c:v>124.08900337916353</c:v>
                </c:pt>
                <c:pt idx="6">
                  <c:v>113.64386293220403</c:v>
                </c:pt>
                <c:pt idx="7">
                  <c:v>98.988928757656211</c:v>
                </c:pt>
                <c:pt idx="8">
                  <c:v>129.64570014268412</c:v>
                </c:pt>
                <c:pt idx="9">
                  <c:v>145.22891844426437</c:v>
                </c:pt>
                <c:pt idx="10">
                  <c:v>142.16615069397668</c:v>
                </c:pt>
                <c:pt idx="11">
                  <c:v>115.80440907850651</c:v>
                </c:pt>
                <c:pt idx="12">
                  <c:v>129.03012399683109</c:v>
                </c:pt>
                <c:pt idx="13">
                  <c:v>148.23618910111665</c:v>
                </c:pt>
                <c:pt idx="14">
                  <c:v>153.87757674170174</c:v>
                </c:pt>
                <c:pt idx="15">
                  <c:v>145.39693765380099</c:v>
                </c:pt>
                <c:pt idx="16">
                  <c:v>180.70696905086535</c:v>
                </c:pt>
                <c:pt idx="17">
                  <c:v>190.64748108571371</c:v>
                </c:pt>
                <c:pt idx="18">
                  <c:v>204.67685544535823</c:v>
                </c:pt>
                <c:pt idx="19">
                  <c:v>179.17354580746363</c:v>
                </c:pt>
                <c:pt idx="20">
                  <c:v>194.78802699189151</c:v>
                </c:pt>
                <c:pt idx="21">
                  <c:v>212.34603795676841</c:v>
                </c:pt>
                <c:pt idx="22">
                  <c:v>274.67757027352371</c:v>
                </c:pt>
                <c:pt idx="23">
                  <c:v>180.44663429558651</c:v>
                </c:pt>
                <c:pt idx="24">
                  <c:v>199.16243355863099</c:v>
                </c:pt>
                <c:pt idx="25">
                  <c:v>232.94737565474978</c:v>
                </c:pt>
                <c:pt idx="26">
                  <c:v>335.23105673710347</c:v>
                </c:pt>
                <c:pt idx="27">
                  <c:v>294.96016434016525</c:v>
                </c:pt>
                <c:pt idx="28">
                  <c:v>243.81640968619917</c:v>
                </c:pt>
                <c:pt idx="29">
                  <c:v>211.80333703749704</c:v>
                </c:pt>
                <c:pt idx="30">
                  <c:v>209.68168848892975</c:v>
                </c:pt>
                <c:pt idx="31">
                  <c:v>238.72878896440602</c:v>
                </c:pt>
                <c:pt idx="32">
                  <c:v>215.62964480383701</c:v>
                </c:pt>
                <c:pt idx="33">
                  <c:v>208.60075595901111</c:v>
                </c:pt>
                <c:pt idx="34">
                  <c:v>213.8581840105675</c:v>
                </c:pt>
                <c:pt idx="35">
                  <c:v>195.65333499150958</c:v>
                </c:pt>
                <c:pt idx="36">
                  <c:v>218.46013778155063</c:v>
                </c:pt>
                <c:pt idx="37">
                  <c:v>212.28039457898493</c:v>
                </c:pt>
                <c:pt idx="38">
                  <c:v>237.0139536098979</c:v>
                </c:pt>
                <c:pt idx="39">
                  <c:v>218.83652172705635</c:v>
                </c:pt>
                <c:pt idx="40">
                  <c:v>240.75455891287083</c:v>
                </c:pt>
                <c:pt idx="41">
                  <c:v>258.3548967932619</c:v>
                </c:pt>
                <c:pt idx="42">
                  <c:v>302.27193517844933</c:v>
                </c:pt>
                <c:pt idx="43">
                  <c:v>291.54036485571947</c:v>
                </c:pt>
                <c:pt idx="44">
                  <c:v>249.69331840380426</c:v>
                </c:pt>
                <c:pt idx="45">
                  <c:v>242.4327312804607</c:v>
                </c:pt>
                <c:pt idx="46">
                  <c:v>343.56652389370851</c:v>
                </c:pt>
                <c:pt idx="47">
                  <c:v>212.00000225009231</c:v>
                </c:pt>
                <c:pt idx="48">
                  <c:v>251.9815409466618</c:v>
                </c:pt>
                <c:pt idx="49">
                  <c:v>261.05301113319098</c:v>
                </c:pt>
                <c:pt idx="50">
                  <c:v>300.97932497089187</c:v>
                </c:pt>
                <c:pt idx="51">
                  <c:v>436.55200372750687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Crude!$Z$2</c:f>
              <c:strCache>
                <c:ptCount val="1"/>
                <c:pt idx="0">
                  <c:v>EIA
CRUDE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multiLvlStrRef>
              <c:f>Crude!$T$3:$U$54</c:f>
              <c:multiLvlStrCache>
                <c:ptCount val="5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</c:lvl>
                <c:lvl>
                  <c:pt idx="0">
                    <c:v>2002</c:v>
                  </c:pt>
                  <c:pt idx="4">
                    <c:v>2003</c:v>
                  </c:pt>
                  <c:pt idx="8">
                    <c:v>2004</c:v>
                  </c:pt>
                  <c:pt idx="12">
                    <c:v>2005</c:v>
                  </c:pt>
                  <c:pt idx="16">
                    <c:v>2006</c:v>
                  </c:pt>
                  <c:pt idx="20">
                    <c:v>2007</c:v>
                  </c:pt>
                  <c:pt idx="24">
                    <c:v>2008</c:v>
                  </c:pt>
                  <c:pt idx="28">
                    <c:v>2009</c:v>
                  </c:pt>
                  <c:pt idx="32">
                    <c:v>2010</c:v>
                  </c:pt>
                  <c:pt idx="36">
                    <c:v>2011</c:v>
                  </c:pt>
                  <c:pt idx="40">
                    <c:v>2012</c:v>
                  </c:pt>
                  <c:pt idx="44">
                    <c:v>2013</c:v>
                  </c:pt>
                  <c:pt idx="48">
                    <c:v>2014</c:v>
                  </c:pt>
                </c:lvl>
              </c:multiLvlStrCache>
            </c:multiLvlStrRef>
          </c:cat>
          <c:val>
            <c:numRef>
              <c:f>Crude!$Z$3:$Z$54</c:f>
              <c:numCache>
                <c:formatCode>0</c:formatCode>
                <c:ptCount val="52"/>
                <c:pt idx="0">
                  <c:v>99.999984629575067</c:v>
                </c:pt>
                <c:pt idx="1">
                  <c:v>121.02672594117338</c:v>
                </c:pt>
                <c:pt idx="2">
                  <c:v>130.67935280059132</c:v>
                </c:pt>
                <c:pt idx="3">
                  <c:v>130.11064707798232</c:v>
                </c:pt>
                <c:pt idx="4">
                  <c:v>157.37778091334445</c:v>
                </c:pt>
                <c:pt idx="5">
                  <c:v>133.63047438818407</c:v>
                </c:pt>
                <c:pt idx="6">
                  <c:v>139.30216118933888</c:v>
                </c:pt>
                <c:pt idx="7">
                  <c:v>143.83643654527569</c:v>
                </c:pt>
                <c:pt idx="8">
                  <c:v>162.51150284176103</c:v>
                </c:pt>
                <c:pt idx="9">
                  <c:v>176.8213684565988</c:v>
                </c:pt>
                <c:pt idx="10">
                  <c:v>202.30553299945697</c:v>
                </c:pt>
                <c:pt idx="11">
                  <c:v>222.71745731364015</c:v>
                </c:pt>
                <c:pt idx="12">
                  <c:v>229.29599918598228</c:v>
                </c:pt>
                <c:pt idx="13">
                  <c:v>244.63568327149042</c:v>
                </c:pt>
                <c:pt idx="14">
                  <c:v>291.36177507504226</c:v>
                </c:pt>
                <c:pt idx="15">
                  <c:v>276.65227841188471</c:v>
                </c:pt>
                <c:pt idx="16">
                  <c:v>291.73066527349141</c:v>
                </c:pt>
                <c:pt idx="17">
                  <c:v>324.66948591000835</c:v>
                </c:pt>
                <c:pt idx="18">
                  <c:v>324.70022675987906</c:v>
                </c:pt>
                <c:pt idx="19">
                  <c:v>276.56005586227241</c:v>
                </c:pt>
                <c:pt idx="20">
                  <c:v>267.7989136491064</c:v>
                </c:pt>
                <c:pt idx="21">
                  <c:v>299.44661859105156</c:v>
                </c:pt>
                <c:pt idx="22">
                  <c:v>301.859775305906</c:v>
                </c:pt>
                <c:pt idx="23">
                  <c:v>418.47518929062568</c:v>
                </c:pt>
                <c:pt idx="24">
                  <c:v>451.59845502636722</c:v>
                </c:pt>
                <c:pt idx="25">
                  <c:v>571.5646216469994</c:v>
                </c:pt>
                <c:pt idx="26">
                  <c:v>544.34359908644353</c:v>
                </c:pt>
                <c:pt idx="27">
                  <c:v>268.67502787042304</c:v>
                </c:pt>
                <c:pt idx="28">
                  <c:v>197.87885061806784</c:v>
                </c:pt>
                <c:pt idx="29">
                  <c:v>274.08541744767638</c:v>
                </c:pt>
                <c:pt idx="30">
                  <c:v>314.4942646027875</c:v>
                </c:pt>
                <c:pt idx="31">
                  <c:v>350.72235617547551</c:v>
                </c:pt>
                <c:pt idx="32">
                  <c:v>362.61906507545882</c:v>
                </c:pt>
                <c:pt idx="33">
                  <c:v>358.69960671693724</c:v>
                </c:pt>
                <c:pt idx="34">
                  <c:v>350.6916153256048</c:v>
                </c:pt>
                <c:pt idx="35">
                  <c:v>392.39157817528769</c:v>
                </c:pt>
                <c:pt idx="36">
                  <c:v>431.30949411166711</c:v>
                </c:pt>
                <c:pt idx="37">
                  <c:v>471.39556234313523</c:v>
                </c:pt>
                <c:pt idx="38">
                  <c:v>414.37128583287955</c:v>
                </c:pt>
                <c:pt idx="39">
                  <c:v>433.50746487742617</c:v>
                </c:pt>
                <c:pt idx="40">
                  <c:v>474.37742478059874</c:v>
                </c:pt>
                <c:pt idx="41">
                  <c:v>430.80227008879956</c:v>
                </c:pt>
                <c:pt idx="42">
                  <c:v>425.05373116296789</c:v>
                </c:pt>
                <c:pt idx="43">
                  <c:v>405.5947731947781</c:v>
                </c:pt>
                <c:pt idx="44">
                  <c:v>434.99839609615793</c:v>
                </c:pt>
                <c:pt idx="45">
                  <c:v>418.53667099036721</c:v>
                </c:pt>
                <c:pt idx="46">
                  <c:v>488.05633445183912</c:v>
                </c:pt>
                <c:pt idx="47">
                  <c:v>448.86251938786972</c:v>
                </c:pt>
                <c:pt idx="48">
                  <c:v>455.33346828566425</c:v>
                </c:pt>
                <c:pt idx="49">
                  <c:v>476.54465469648721</c:v>
                </c:pt>
                <c:pt idx="50">
                  <c:v>450.87604505440436</c:v>
                </c:pt>
                <c:pt idx="51">
                  <c:v>337.35008648169588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Crude!$W$2</c:f>
              <c:strCache>
                <c:ptCount val="1"/>
                <c:pt idx="0">
                  <c:v>WSDOT
ASPHALT
BINDER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Crude!$T$3:$U$54</c:f>
              <c:multiLvlStrCache>
                <c:ptCount val="5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</c:lvl>
                <c:lvl>
                  <c:pt idx="0">
                    <c:v>2002</c:v>
                  </c:pt>
                  <c:pt idx="4">
                    <c:v>2003</c:v>
                  </c:pt>
                  <c:pt idx="8">
                    <c:v>2004</c:v>
                  </c:pt>
                  <c:pt idx="12">
                    <c:v>2005</c:v>
                  </c:pt>
                  <c:pt idx="16">
                    <c:v>2006</c:v>
                  </c:pt>
                  <c:pt idx="20">
                    <c:v>2007</c:v>
                  </c:pt>
                  <c:pt idx="24">
                    <c:v>2008</c:v>
                  </c:pt>
                  <c:pt idx="28">
                    <c:v>2009</c:v>
                  </c:pt>
                  <c:pt idx="32">
                    <c:v>2010</c:v>
                  </c:pt>
                  <c:pt idx="36">
                    <c:v>2011</c:v>
                  </c:pt>
                  <c:pt idx="40">
                    <c:v>2012</c:v>
                  </c:pt>
                  <c:pt idx="44">
                    <c:v>2013</c:v>
                  </c:pt>
                  <c:pt idx="48">
                    <c:v>2014</c:v>
                  </c:pt>
                </c:lvl>
              </c:multiLvlStrCache>
            </c:multiLvlStrRef>
          </c:cat>
          <c:val>
            <c:numRef>
              <c:f>Crude!$W$3:$W$54</c:f>
              <c:numCache>
                <c:formatCode>0</c:formatCode>
                <c:ptCount val="52"/>
                <c:pt idx="0">
                  <c:v>100.00237535333379</c:v>
                </c:pt>
                <c:pt idx="1">
                  <c:v>103.93655431245399</c:v>
                </c:pt>
                <c:pt idx="2">
                  <c:v>124.46851469156034</c:v>
                </c:pt>
                <c:pt idx="3">
                  <c:v>123.81529252476304</c:v>
                </c:pt>
                <c:pt idx="4">
                  <c:v>132.9010190265802</c:v>
                </c:pt>
                <c:pt idx="5">
                  <c:v>135.246680443716</c:v>
                </c:pt>
                <c:pt idx="6">
                  <c:v>130.6444333594622</c:v>
                </c:pt>
                <c:pt idx="7">
                  <c:v>124.70605002494119</c:v>
                </c:pt>
                <c:pt idx="8">
                  <c:v>124.70605002494119</c:v>
                </c:pt>
                <c:pt idx="9">
                  <c:v>128.53630727570723</c:v>
                </c:pt>
                <c:pt idx="10">
                  <c:v>133.3760896933419</c:v>
                </c:pt>
                <c:pt idx="11">
                  <c:v>134.68253402693648</c:v>
                </c:pt>
                <c:pt idx="12">
                  <c:v>135.246680443716</c:v>
                </c:pt>
                <c:pt idx="13">
                  <c:v>133.22169172664431</c:v>
                </c:pt>
                <c:pt idx="14">
                  <c:v>134.74191786028172</c:v>
                </c:pt>
                <c:pt idx="15">
                  <c:v>144.03548777880707</c:v>
                </c:pt>
                <c:pt idx="16">
                  <c:v>172.80695503456138</c:v>
                </c:pt>
                <c:pt idx="17">
                  <c:v>216.94458300672221</c:v>
                </c:pt>
                <c:pt idx="18">
                  <c:v>276.46143613862563</c:v>
                </c:pt>
                <c:pt idx="19">
                  <c:v>267.37570963680849</c:v>
                </c:pt>
                <c:pt idx="20">
                  <c:v>259.26981638518731</c:v>
                </c:pt>
                <c:pt idx="21">
                  <c:v>248.26955509632057</c:v>
                </c:pt>
                <c:pt idx="22">
                  <c:v>247.63058504952608</c:v>
                </c:pt>
                <c:pt idx="23">
                  <c:v>245.908453882515</c:v>
                </c:pt>
                <c:pt idx="24">
                  <c:v>254.49060547756477</c:v>
                </c:pt>
                <c:pt idx="25">
                  <c:v>342.27416328178816</c:v>
                </c:pt>
                <c:pt idx="26">
                  <c:v>525.17755766170217</c:v>
                </c:pt>
                <c:pt idx="27">
                  <c:v>422.60623767785449</c:v>
                </c:pt>
                <c:pt idx="28">
                  <c:v>370.9708069075275</c:v>
                </c:pt>
                <c:pt idx="29">
                  <c:v>347.8111119028955</c:v>
                </c:pt>
                <c:pt idx="30">
                  <c:v>342.71954203187727</c:v>
                </c:pt>
                <c:pt idx="31">
                  <c:v>327.94721964892278</c:v>
                </c:pt>
                <c:pt idx="32">
                  <c:v>342.12570369842513</c:v>
                </c:pt>
                <c:pt idx="33">
                  <c:v>361.5442172023088</c:v>
                </c:pt>
                <c:pt idx="34">
                  <c:v>348.74700111641607</c:v>
                </c:pt>
                <c:pt idx="35">
                  <c:v>327.85814389890493</c:v>
                </c:pt>
                <c:pt idx="36">
                  <c:v>335.08871944701775</c:v>
                </c:pt>
                <c:pt idx="37">
                  <c:v>379.9532055393239</c:v>
                </c:pt>
                <c:pt idx="38">
                  <c:v>418.10256775695382</c:v>
                </c:pt>
                <c:pt idx="39">
                  <c:v>389.12919546782587</c:v>
                </c:pt>
                <c:pt idx="40">
                  <c:v>403.49889546069971</c:v>
                </c:pt>
                <c:pt idx="41">
                  <c:v>440.62804342145887</c:v>
                </c:pt>
                <c:pt idx="42">
                  <c:v>433.72526663341171</c:v>
                </c:pt>
                <c:pt idx="43">
                  <c:v>410.31259649872925</c:v>
                </c:pt>
                <c:pt idx="44">
                  <c:v>399.43110287655293</c:v>
                </c:pt>
                <c:pt idx="45">
                  <c:v>392.4546901351577</c:v>
                </c:pt>
                <c:pt idx="46">
                  <c:v>389.26102757785219</c:v>
                </c:pt>
                <c:pt idx="47">
                  <c:v>379.52207890923768</c:v>
                </c:pt>
                <c:pt idx="48">
                  <c:v>371.08957457421792</c:v>
                </c:pt>
                <c:pt idx="49">
                  <c:v>399.87766930330883</c:v>
                </c:pt>
                <c:pt idx="50">
                  <c:v>425.29276229839195</c:v>
                </c:pt>
                <c:pt idx="51">
                  <c:v>419.38407088054356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62208"/>
        <c:axId val="150063744"/>
      </c:lineChart>
      <c:catAx>
        <c:axId val="1500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5006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063744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50062208"/>
        <c:crosses val="autoZero"/>
        <c:crossBetween val="between"/>
        <c:majorUnit val="10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39934232358894E-2"/>
          <c:y val="0.17556638246041725"/>
          <c:w val="0.91514827887893324"/>
          <c:h val="0.74765323640270742"/>
        </c:manualLayout>
      </c:layout>
      <c:lineChart>
        <c:grouping val="standard"/>
        <c:varyColors val="0"/>
        <c:ser>
          <c:idx val="0"/>
          <c:order val="0"/>
          <c:tx>
            <c:strRef>
              <c:f>'CCI Data'!$H$2</c:f>
              <c:strCache>
                <c:ptCount val="1"/>
                <c:pt idx="0">
                  <c:v>HOT MIX ASPHALT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  <c:spPr>
              <a:ln w="38100">
                <a:solidFill>
                  <a:schemeClr val="tx1"/>
                </a:solidFill>
                <a:prstDash val="sysDash"/>
              </a:ln>
            </c:spPr>
          </c:dPt>
          <c:trendline>
            <c:spPr>
              <a:ln w="34925">
                <a:solidFill>
                  <a:schemeClr val="bg1">
                    <a:lumMod val="5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'CCI Data'!$A$5:$A$29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</c:strCache>
            </c:strRef>
          </c:cat>
          <c:val>
            <c:numRef>
              <c:f>'CCI Data'!$H$5:$H$29</c:f>
              <c:numCache>
                <c:formatCode>#,##0.00</c:formatCode>
                <c:ptCount val="25"/>
                <c:pt idx="0">
                  <c:v>32.816481799344189</c:v>
                </c:pt>
                <c:pt idx="1">
                  <c:v>28.624624435512153</c:v>
                </c:pt>
                <c:pt idx="2">
                  <c:v>26.477677262194401</c:v>
                </c:pt>
                <c:pt idx="3">
                  <c:v>27.225466493692551</c:v>
                </c:pt>
                <c:pt idx="4">
                  <c:v>27.832029646517199</c:v>
                </c:pt>
                <c:pt idx="5">
                  <c:v>28.27752776683251</c:v>
                </c:pt>
                <c:pt idx="6">
                  <c:v>28.069012078114095</c:v>
                </c:pt>
                <c:pt idx="7">
                  <c:v>31.346054141842387</c:v>
                </c:pt>
                <c:pt idx="8">
                  <c:v>31.098066322775718</c:v>
                </c:pt>
                <c:pt idx="9">
                  <c:v>28.539178165145444</c:v>
                </c:pt>
                <c:pt idx="10">
                  <c:v>31.687932019441998</c:v>
                </c:pt>
                <c:pt idx="11">
                  <c:v>32.005564503109163</c:v>
                </c:pt>
                <c:pt idx="12">
                  <c:v>33.508016739113046</c:v>
                </c:pt>
                <c:pt idx="13">
                  <c:v>34.78254063175153</c:v>
                </c:pt>
                <c:pt idx="14">
                  <c:v>40.589106734031212</c:v>
                </c:pt>
                <c:pt idx="15">
                  <c:v>42.637131290338957</c:v>
                </c:pt>
                <c:pt idx="16">
                  <c:v>57.119918774355838</c:v>
                </c:pt>
                <c:pt idx="17">
                  <c:v>61.355636856022173</c:v>
                </c:pt>
                <c:pt idx="18" formatCode="0.00">
                  <c:v>66.082243541623868</c:v>
                </c:pt>
                <c:pt idx="19" formatCode="0.00">
                  <c:v>67.444804626379508</c:v>
                </c:pt>
                <c:pt idx="20" formatCode="0.00">
                  <c:v>63.436528876635563</c:v>
                </c:pt>
                <c:pt idx="21" formatCode="0.00">
                  <c:v>66.168433394695484</c:v>
                </c:pt>
                <c:pt idx="22" formatCode="0.00">
                  <c:v>80.14752908667154</c:v>
                </c:pt>
                <c:pt idx="23" formatCode="0.00">
                  <c:v>71.340051270035971</c:v>
                </c:pt>
                <c:pt idx="24" formatCode="0.00">
                  <c:v>78.511150099919746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28896"/>
        <c:axId val="149224448"/>
      </c:lineChart>
      <c:catAx>
        <c:axId val="1429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49224448"/>
        <c:crosses val="autoZero"/>
        <c:auto val="1"/>
        <c:lblAlgn val="ctr"/>
        <c:lblOffset val="100"/>
        <c:tickMarkSkip val="1"/>
        <c:noMultiLvlLbl val="0"/>
      </c:catAx>
      <c:valAx>
        <c:axId val="149224448"/>
        <c:scaling>
          <c:orientation val="minMax"/>
          <c:max val="90"/>
          <c:min val="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5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>
                    <a:latin typeface="+mn-lt"/>
                  </a:rPr>
                  <a:t>$ / TON</a:t>
                </a:r>
              </a:p>
            </c:rich>
          </c:tx>
          <c:layout>
            <c:manualLayout>
              <c:xMode val="edge"/>
              <c:yMode val="edge"/>
              <c:x val="3.0651340996168596E-3"/>
              <c:y val="9.0781585262736025E-2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42928896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0.30812</cdr:y>
    </cdr:from>
    <cdr:to>
      <cdr:x>0.49334</cdr:x>
      <cdr:y>0.31252</cdr:y>
    </cdr:to>
    <cdr:sp macro="" textlink="">
      <cdr:nvSpPr>
        <cdr:cNvPr id="535553" name="Line 204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52800" y="1905001"/>
          <a:ext cx="782376" cy="272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lg"/>
        </a:ln>
      </cdr:spPr>
    </cdr:sp>
  </cdr:relSizeAnchor>
  <cdr:relSizeAnchor xmlns:cdr="http://schemas.openxmlformats.org/drawingml/2006/chartDrawing">
    <cdr:from>
      <cdr:x>0.81416</cdr:x>
      <cdr:y>0.56837</cdr:y>
    </cdr:from>
    <cdr:to>
      <cdr:x>0.95459</cdr:x>
      <cdr:y>0.7388</cdr:y>
    </cdr:to>
    <cdr:sp macro="" textlink="">
      <cdr:nvSpPr>
        <cdr:cNvPr id="535554" name="Text Box 205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0584" y="3517312"/>
          <a:ext cx="1178148" cy="1054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 smtClean="0">
              <a:solidFill>
                <a:schemeClr val="accent6">
                  <a:lumMod val="75000"/>
                </a:schemeClr>
              </a:solidFill>
              <a:latin typeface="+mn-lt"/>
              <a:cs typeface="Arial"/>
            </a:rPr>
            <a:t>Hot </a:t>
          </a:r>
          <a:r>
            <a:rPr lang="en-US" sz="2000" b="1" i="0" u="none" strike="noStrike" baseline="0" dirty="0">
              <a:solidFill>
                <a:schemeClr val="accent6">
                  <a:lumMod val="75000"/>
                </a:schemeClr>
              </a:solidFill>
              <a:latin typeface="+mn-lt"/>
              <a:cs typeface="Arial"/>
            </a:rPr>
            <a:t>Mix Asphalt</a:t>
          </a:r>
          <a:endParaRPr lang="en-US" sz="2400" b="1" i="0" u="none" strike="noStrike" baseline="0" dirty="0">
            <a:solidFill>
              <a:schemeClr val="accent6">
                <a:lumMod val="75000"/>
              </a:schemeClr>
            </a:solidFill>
            <a:latin typeface="+mn-lt"/>
            <a:cs typeface="Arial"/>
          </a:endParaRPr>
        </a:p>
        <a:p xmlns:a="http://schemas.openxmlformats.org/drawingml/2006/main">
          <a:pPr algn="l" rtl="0">
            <a:defRPr sz="1000"/>
          </a:pPr>
          <a:endParaRPr lang="en-US" sz="2400" b="1" i="0" u="none" strike="noStrike" baseline="0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0.53488</cdr:y>
    </cdr:from>
    <cdr:to>
      <cdr:x>0.81501</cdr:x>
      <cdr:y>0.57461</cdr:y>
    </cdr:to>
    <cdr:sp macro="" textlink="">
      <cdr:nvSpPr>
        <cdr:cNvPr id="535555" name="Line 205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276080" y="4673917"/>
          <a:ext cx="378985" cy="34716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accent6">
              <a:lumMod val="75000"/>
            </a:schemeClr>
          </a:solidFill>
          <a:round/>
          <a:headEnd/>
          <a:tailEnd type="triangle" w="med" len="lg"/>
        </a:ln>
      </cdr:spPr>
    </cdr:sp>
  </cdr:relSizeAnchor>
  <cdr:relSizeAnchor xmlns:cdr="http://schemas.openxmlformats.org/drawingml/2006/chartDrawing">
    <cdr:from>
      <cdr:x>0.04558</cdr:x>
      <cdr:y>0.88394</cdr:y>
    </cdr:from>
    <cdr:to>
      <cdr:x>0.26173</cdr:x>
      <cdr:y>0.92655</cdr:y>
    </cdr:to>
    <cdr:sp macro="" textlink="">
      <cdr:nvSpPr>
        <cdr:cNvPr id="535557" name="Text Box 20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5775" y="7288537"/>
          <a:ext cx="2303829" cy="3513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1" i="0" u="none" strike="noStrike" baseline="0">
              <a:solidFill>
                <a:srgbClr val="000000"/>
              </a:solidFill>
              <a:latin typeface="Arial"/>
              <a:cs typeface="Arial"/>
            </a:rPr>
            <a:t>Base: 2002 = 100</a:t>
          </a:r>
        </a:p>
      </cdr:txBody>
    </cdr:sp>
  </cdr:relSizeAnchor>
  <cdr:relSizeAnchor xmlns:cdr="http://schemas.openxmlformats.org/drawingml/2006/chartDrawing">
    <cdr:from>
      <cdr:x>0.27487</cdr:x>
      <cdr:y>0.28199</cdr:y>
    </cdr:from>
    <cdr:to>
      <cdr:x>0.46739</cdr:x>
      <cdr:y>0.3692</cdr:y>
    </cdr:to>
    <cdr:sp macro="" textlink="">
      <cdr:nvSpPr>
        <cdr:cNvPr id="535558" name="Text Box 20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56280" y="2464117"/>
          <a:ext cx="2280741" cy="762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>
              <a:solidFill>
                <a:srgbClr val="000000"/>
              </a:solidFill>
              <a:latin typeface="+mn-lt"/>
              <a:cs typeface="Arial"/>
            </a:rPr>
            <a:t>Crude </a:t>
          </a:r>
          <a:r>
            <a:rPr lang="en-US" sz="2000" b="1" i="0" u="none" strike="noStrike" baseline="0" dirty="0" smtClean="0">
              <a:solidFill>
                <a:srgbClr val="000000"/>
              </a:solidFill>
              <a:latin typeface="+mn-lt"/>
              <a:cs typeface="Arial"/>
            </a:rPr>
            <a:t>Oil</a:t>
          </a:r>
          <a:endParaRPr lang="en-US" sz="2000" b="1" i="0" u="none" strike="noStrike" baseline="0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0.5822</cdr:x>
      <cdr:y>0.22164</cdr:y>
    </cdr:from>
    <cdr:to>
      <cdr:x>0.70936</cdr:x>
      <cdr:y>0.32712</cdr:y>
    </cdr:to>
    <cdr:sp macro="" textlink="">
      <cdr:nvSpPr>
        <cdr:cNvPr id="535560" name="Text Box 20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84532" y="1371600"/>
          <a:ext cx="1066800" cy="652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000" b="1" i="0" u="none" strike="noStrike" baseline="0" dirty="0" smtClean="0">
              <a:solidFill>
                <a:schemeClr val="accent1">
                  <a:lumMod val="75000"/>
                </a:schemeClr>
              </a:solidFill>
              <a:latin typeface="+mn-lt"/>
              <a:cs typeface="Arial"/>
            </a:rPr>
            <a:t>Asphalt </a:t>
          </a:r>
          <a:r>
            <a:rPr lang="en-US" sz="2000" b="1" i="0" u="none" strike="noStrike" baseline="0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rPr>
            <a:t>Binder</a:t>
          </a:r>
        </a:p>
      </cdr:txBody>
    </cdr:sp>
  </cdr:relSizeAnchor>
  <cdr:relSizeAnchor xmlns:cdr="http://schemas.openxmlformats.org/drawingml/2006/chartDrawing">
    <cdr:from>
      <cdr:x>0.58182</cdr:x>
      <cdr:y>0.33246</cdr:y>
    </cdr:from>
    <cdr:to>
      <cdr:x>0.60945</cdr:x>
      <cdr:y>0.41486</cdr:y>
    </cdr:to>
    <cdr:sp macro="" textlink="">
      <cdr:nvSpPr>
        <cdr:cNvPr id="535561" name="Line 205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881298" y="2057400"/>
          <a:ext cx="231833" cy="50993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70C0"/>
          </a:solidFill>
          <a:round/>
          <a:headEnd/>
          <a:tailEnd type="triangle" w="med" len="lg"/>
        </a:ln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0.53295</cdr:x>
      <cdr:y>0.63688</cdr:y>
    </cdr:from>
    <cdr:to>
      <cdr:x>0.56169</cdr:x>
      <cdr:y>0.67971</cdr:y>
    </cdr:to>
    <cdr:sp macro="" textlink="">
      <cdr:nvSpPr>
        <cdr:cNvPr id="2" name="Line 205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416398" y="3320266"/>
          <a:ext cx="238161" cy="2232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lg"/>
        </a:ln>
      </cdr:spPr>
    </cdr:sp>
  </cdr:relSizeAnchor>
  <cdr:relSizeAnchor xmlns:cdr="http://schemas.openxmlformats.org/drawingml/2006/chartDrawing">
    <cdr:from>
      <cdr:x>0.43486</cdr:x>
      <cdr:y>0.60136</cdr:y>
    </cdr:from>
    <cdr:to>
      <cdr:x>0.55096</cdr:x>
      <cdr:y>0.66282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3574" y="3135077"/>
          <a:ext cx="962092" cy="320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latin typeface="Calibri"/>
              <a:cs typeface="Arial" pitchFamily="34" charset="0"/>
            </a:rPr>
            <a:t>Trendline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1"/>
            <a:ext cx="304334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339"/>
            <a:ext cx="304334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67339"/>
            <a:ext cx="3043343" cy="4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1E41031-D849-4585-A7BB-F310FC69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2426"/>
            <a:ext cx="5150273" cy="41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849"/>
            <a:ext cx="3043343" cy="4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4849"/>
            <a:ext cx="3043343" cy="4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0" tIns="46495" rIns="92990" bIns="4649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5D4182A-610B-40D1-BDA3-31833E6B1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ヒラギノ角ゴ Pro W3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5790" indent="-28684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7369" indent="-22947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6317" indent="-22947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65266" indent="-229474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24213" indent="-229474" defTabSz="4589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83161" indent="-229474" defTabSz="4589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42109" indent="-229474" defTabSz="4589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01057" indent="-229474" defTabSz="4589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A7EB88A-5B68-40DF-A58B-BB278AB75514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D4182A-610B-40D1-BDA3-31833E6B1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96375-6D59-4E83-B2C2-B0AFB74B5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78ECC-BD31-4D65-AFCE-2C2BCC030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1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13C0-4DD9-41D5-8974-1E139C977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3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5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76350"/>
            <a:ext cx="8172450" cy="4467225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C526-E9DC-4AC4-865E-F1DA595C6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9516-F662-4FE1-B702-FAC557A82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5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7863D-2762-461C-8E9D-7365CD8AE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6144-BFF7-44C6-A7F8-2815A80F1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23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0B003-589C-4E0F-BED9-A8E7F7EF0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2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91EE-0EEB-4603-89ED-B69F99C17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8A28B-2DB3-4206-AF55-48C26D069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0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4F45-BD93-43CF-8E17-07BB03221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Date, time and initials of last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fld id="{260ED5B5-66EA-4B60-A5A3-0C68EAD03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ヒラギノ角ゴ Pro W3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08038" y="454025"/>
            <a:ext cx="77755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Paving Potpourri</a:t>
            </a:r>
          </a:p>
          <a:p>
            <a:r>
              <a:rPr lang="en-US" sz="2000" b="1" dirty="0" smtClean="0"/>
              <a:t>2015 Spec Changes </a:t>
            </a:r>
            <a:r>
              <a:rPr lang="en-US" sz="2000" b="1" dirty="0" smtClean="0"/>
              <a:t>and More!</a:t>
            </a:r>
            <a:endParaRPr lang="en-US" sz="2000" dirty="0"/>
          </a:p>
        </p:txBody>
      </p:sp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808037" y="1646238"/>
            <a:ext cx="23352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0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200" b="1" dirty="0" smtClean="0"/>
              <a:t>Bob Dyer</a:t>
            </a:r>
            <a:endParaRPr lang="en-US" altLang="en-US" sz="1200" b="1" dirty="0"/>
          </a:p>
          <a:p>
            <a:pPr eaLnBrk="1" hangingPunct="1"/>
            <a:r>
              <a:rPr lang="en-US" altLang="en-US" sz="1000" dirty="0" smtClean="0"/>
              <a:t>Assistant </a:t>
            </a:r>
            <a:r>
              <a:rPr lang="en-US" altLang="en-US" sz="1000" dirty="0" smtClean="0"/>
              <a:t>State Construction </a:t>
            </a:r>
            <a:r>
              <a:rPr lang="en-US" altLang="en-US" sz="1000" dirty="0" smtClean="0"/>
              <a:t>Engineer</a:t>
            </a:r>
            <a:endParaRPr lang="en-US" altLang="en-US" sz="1000" dirty="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 flipH="1">
            <a:off x="2900363" y="5881688"/>
            <a:ext cx="538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altLang="en-US" sz="1000" dirty="0" smtClean="0"/>
              <a:t>WAPA Joint Training</a:t>
            </a:r>
            <a:endParaRPr lang="en-US" altLang="en-US" sz="1000" dirty="0"/>
          </a:p>
          <a:p>
            <a:pPr algn="r" eaLnBrk="1" hangingPunct="1"/>
            <a:endParaRPr lang="en-US" altLang="en-US" sz="1000" dirty="0"/>
          </a:p>
          <a:p>
            <a:pPr algn="r" eaLnBrk="1" hangingPunct="1"/>
            <a:r>
              <a:rPr lang="en-US" altLang="en-US" sz="1000" dirty="0" smtClean="0"/>
              <a:t>March 2015</a:t>
            </a:r>
            <a:endParaRPr lang="en-US" altLang="en-US" sz="1000" dirty="0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711575" y="1646238"/>
            <a:ext cx="1731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200" b="1"/>
              <a:t>Lynn Peterson</a:t>
            </a:r>
          </a:p>
          <a:p>
            <a:pPr eaLnBrk="1" hangingPunct="1"/>
            <a:r>
              <a:rPr lang="en-US" altLang="en-US" sz="1000"/>
              <a:t>Secretary of Transportation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6127750" y="1646238"/>
            <a:ext cx="254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01624" y="2438401"/>
            <a:ext cx="2598739" cy="164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" b="18195"/>
          <a:stretch/>
        </p:blipFill>
        <p:spPr>
          <a:xfrm>
            <a:off x="6381750" y="2447925"/>
            <a:ext cx="2575124" cy="1637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2428703"/>
            <a:ext cx="2562225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4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56105"/>
              </p:ext>
            </p:extLst>
          </p:nvPr>
        </p:nvGraphicFramePr>
        <p:xfrm>
          <a:off x="-723900" y="-882653"/>
          <a:ext cx="10666413" cy="824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23900" y="-882653"/>
                        <a:ext cx="10666413" cy="8242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8450" y="3238498"/>
            <a:ext cx="21050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Government Regulation and Taxes</a:t>
            </a:r>
            <a:endParaRPr lang="en-US" sz="1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650" y="1657351"/>
            <a:ext cx="3495675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104117"/>
              </p:ext>
            </p:extLst>
          </p:nvPr>
        </p:nvGraphicFramePr>
        <p:xfrm>
          <a:off x="-838200" y="-720726"/>
          <a:ext cx="10666413" cy="824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38200" y="-720726"/>
                        <a:ext cx="10666413" cy="8242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9875" y="3276600"/>
            <a:ext cx="21050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Government Regulation and Taxes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827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Bob Dyer</a:t>
            </a:r>
            <a:endParaRPr lang="en-US" sz="4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1125" y="2409825"/>
            <a:ext cx="6400800" cy="1752600"/>
          </a:xfrm>
        </p:spPr>
        <p:txBody>
          <a:bodyPr/>
          <a:lstStyle/>
          <a:p>
            <a:r>
              <a:rPr lang="en-US" dirty="0" smtClean="0"/>
              <a:t>Assistant State Construction Engineer, Roadway</a:t>
            </a:r>
            <a:endParaRPr lang="en-US" dirty="0"/>
          </a:p>
          <a:p>
            <a:r>
              <a:rPr lang="en-US" dirty="0" smtClean="0"/>
              <a:t>DyerB@wsdot.wa.gov</a:t>
            </a:r>
            <a:endParaRPr lang="en-US" dirty="0"/>
          </a:p>
          <a:p>
            <a:r>
              <a:rPr lang="en-US" dirty="0" smtClean="0"/>
              <a:t>360.705.6980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C526-E9DC-4AC4-865E-F1DA595C6CA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3008313" cy="1162050"/>
          </a:xfrm>
        </p:spPr>
        <p:txBody>
          <a:bodyPr/>
          <a:lstStyle/>
          <a:p>
            <a:r>
              <a:rPr lang="en-US" sz="2400" dirty="0"/>
              <a:t>Spec Changes – </a:t>
            </a:r>
            <a:r>
              <a:rPr lang="en-US" sz="2400" dirty="0" smtClean="0"/>
              <a:t>Done Deal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Eliminate </a:t>
            </a:r>
            <a:r>
              <a:rPr lang="en-US" sz="2000" dirty="0"/>
              <a:t>Anti-Strip in temp HMA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RAP/RAS</a:t>
            </a:r>
          </a:p>
          <a:p>
            <a:pPr lvl="1"/>
            <a:r>
              <a:rPr lang="en-US" sz="1800" dirty="0"/>
              <a:t>Current RAP/RAS will be an amendment in April 2015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Density Acceptance by Cores</a:t>
            </a:r>
          </a:p>
          <a:p>
            <a:pPr lvl="1"/>
            <a:r>
              <a:rPr lang="en-US" sz="1800" dirty="0"/>
              <a:t>Bid item for projects we want Contractor to core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Date, time and initials of last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5123" name="Picture 3" descr="C:\Users\DyerB\Desktop\CPAT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57225"/>
            <a:ext cx="3412599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Spec Changes – Done Deal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Pavement Smoothness</a:t>
            </a:r>
          </a:p>
          <a:p>
            <a:pPr lvl="1"/>
            <a:r>
              <a:rPr lang="en-US" sz="1800" dirty="0"/>
              <a:t>January 2015 GSP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Mix Design Approval with QPL</a:t>
            </a:r>
          </a:p>
          <a:p>
            <a:pPr lvl="1"/>
            <a:r>
              <a:rPr lang="en-US" sz="1800" dirty="0"/>
              <a:t>April 2015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Date, time and initials of last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283523"/>
            <a:ext cx="5108171" cy="3832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2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Spec Changes – Done Deal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56370"/>
              </p:ext>
            </p:extLst>
          </p:nvPr>
        </p:nvGraphicFramePr>
        <p:xfrm>
          <a:off x="3597275" y="2767933"/>
          <a:ext cx="5111750" cy="320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875"/>
                <a:gridCol w="2555875"/>
              </a:tblGrid>
              <a:tr h="206264"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HMA Mix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HMA Project Quantity (tons)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Sublot</a:t>
                      </a:r>
                      <a:r>
                        <a:rPr lang="en-US" sz="1200" dirty="0">
                          <a:effectLst/>
                        </a:rPr>
                        <a:t> Size (tons)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&lt;20,000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1,000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effectLst/>
                        </a:rPr>
                        <a:t>20,000 to 30,000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1,500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effectLst/>
                        </a:rPr>
                        <a:t>&gt;30,000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2,000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5682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HMA Density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HMA Project Quantity (tons)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Sublot</a:t>
                      </a:r>
                      <a:r>
                        <a:rPr lang="en-US" sz="1200" dirty="0">
                          <a:effectLst/>
                        </a:rPr>
                        <a:t> Size (tons)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&lt;20,000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effectLst/>
                        </a:rPr>
                        <a:t>20,000 to 30,000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  <a:tr h="2062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effectLst/>
                        </a:rPr>
                        <a:t>&gt;30,000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1" marR="57651" marT="0" marB="0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87188"/>
            <a:ext cx="3008313" cy="2794000"/>
          </a:xfrm>
        </p:spPr>
        <p:txBody>
          <a:bodyPr/>
          <a:lstStyle/>
          <a:p>
            <a:pPr algn="ctr"/>
            <a:r>
              <a:rPr lang="en-US" sz="1800" u="sng" dirty="0" smtClean="0"/>
              <a:t>As of January 2015</a:t>
            </a:r>
          </a:p>
          <a:p>
            <a:pPr algn="ctr"/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Mix </a:t>
            </a:r>
            <a:r>
              <a:rPr lang="en-US" sz="2000" dirty="0" err="1"/>
              <a:t>Sublot</a:t>
            </a:r>
            <a:r>
              <a:rPr lang="en-US" sz="2000" dirty="0"/>
              <a:t> size</a:t>
            </a:r>
          </a:p>
          <a:p>
            <a:r>
              <a:rPr lang="en-US" sz="2000" dirty="0"/>
              <a:t>	</a:t>
            </a:r>
            <a:r>
              <a:rPr lang="en-US" sz="1600" dirty="0"/>
              <a:t>From 1/800T to 1/1000T</a:t>
            </a:r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Density </a:t>
            </a:r>
            <a:r>
              <a:rPr lang="en-US" sz="2000" dirty="0" err="1" smtClean="0"/>
              <a:t>Sublot</a:t>
            </a:r>
            <a:r>
              <a:rPr lang="en-US" sz="2000" dirty="0" smtClean="0"/>
              <a:t> size	</a:t>
            </a:r>
            <a:r>
              <a:rPr lang="en-US" sz="1600" dirty="0" smtClean="0"/>
              <a:t>From 1/80T to 1/100T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Date, time and initials of last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019675" y="2187188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defTabSz="457200" eaLnBrk="1" hangingPunct="1">
              <a:spcBef>
                <a:spcPct val="20000"/>
              </a:spcBef>
            </a:pPr>
            <a:r>
              <a:rPr lang="en-US" sz="1800" u="sng" dirty="0" smtClean="0">
                <a:solidFill>
                  <a:prstClr val="black"/>
                </a:solidFill>
                <a:latin typeface="Arial"/>
                <a:ea typeface="MS PGothic" pitchFamily="34" charset="-128"/>
              </a:rPr>
              <a:t>As of April 2015</a:t>
            </a:r>
            <a:endParaRPr lang="en-US" sz="1800" u="sng" dirty="0">
              <a:solidFill>
                <a:prstClr val="black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475" y="1373832"/>
            <a:ext cx="273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Test Frequency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765175"/>
          </a:xfrm>
        </p:spPr>
        <p:txBody>
          <a:bodyPr/>
          <a:lstStyle/>
          <a:p>
            <a:pPr algn="ctr"/>
            <a:r>
              <a:rPr lang="en-US" sz="2400" dirty="0"/>
              <a:t>Spec Changes – </a:t>
            </a:r>
            <a:r>
              <a:rPr lang="en-US" sz="2400" dirty="0" smtClean="0"/>
              <a:t>Coming but not Finalized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2747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in RAP Percent</a:t>
            </a:r>
          </a:p>
          <a:p>
            <a:pPr lvl="1"/>
            <a:r>
              <a:rPr lang="en-US" sz="1800" dirty="0" smtClean="0"/>
              <a:t>Nationally </a:t>
            </a:r>
            <a:r>
              <a:rPr lang="en-US" sz="1800" dirty="0"/>
              <a:t>0-15% OK; 15-25 drop a binder grade; &gt;25 detailed mix design (like what we do now)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HMA On bridge decks</a:t>
            </a:r>
          </a:p>
          <a:p>
            <a:pPr lvl="1"/>
            <a:r>
              <a:rPr lang="en-US" sz="1800" dirty="0"/>
              <a:t>Should be something (GSP or amendment) by August 2015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Date, time and initials of last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 descr="C:\Users\DyerB\Desktop\final_RAS_product_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85" y="1445260"/>
            <a:ext cx="4304666" cy="32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 Points of Emphasis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2924175" cy="1517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Old Way</a:t>
            </a:r>
          </a:p>
          <a:p>
            <a:r>
              <a:rPr lang="en-US" sz="2000" dirty="0"/>
              <a:t>Pass/Fail with tolerance on an individual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Date, time and initials of last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5" y="1425575"/>
            <a:ext cx="3644899" cy="1050925"/>
          </a:xfrm>
        </p:spPr>
        <p:txBody>
          <a:bodyPr/>
          <a:lstStyle/>
          <a:p>
            <a:r>
              <a:rPr lang="en-US" sz="2400" dirty="0"/>
              <a:t>Today’s Way:</a:t>
            </a:r>
          </a:p>
          <a:p>
            <a:pPr marL="0" indent="0">
              <a:buNone/>
            </a:pPr>
            <a:r>
              <a:rPr lang="en-US" sz="2000" dirty="0"/>
              <a:t>Statistical Evaluation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146" name="Picture 2" descr="C:\Users\DyerB\Desktop\picture-normal-distributin-curve-and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769289"/>
            <a:ext cx="3111500" cy="23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 Points of Emphasis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Standard Spec 3-04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Fine Aggregate Angularity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Sand Equivalent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Coarse Aggregate Fracture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A28B-2DB3-4206-AF55-48C26D069D9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098" name="Picture 2" descr="http://www.ncat.us/images/fine-agg-angula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111249"/>
            <a:ext cx="2136775" cy="31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C:\Users\DyerB\Desktop\fine-agg-angula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87807"/>
            <a:ext cx="3406775" cy="51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2347"/>
              </p:ext>
            </p:extLst>
          </p:nvPr>
        </p:nvGraphicFramePr>
        <p:xfrm>
          <a:off x="449468" y="457200"/>
          <a:ext cx="8389732" cy="618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4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/>
              </a:rPr>
              <a:t>Hot Mix Asphalt </a:t>
            </a:r>
            <a:r>
              <a:rPr lang="en-US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cs typeface="Arial"/>
              </a:rPr>
              <a:t>Unit </a:t>
            </a:r>
            <a:r>
              <a:rPr lang="en-US" b="1" dirty="0">
                <a:solidFill>
                  <a:srgbClr val="000000"/>
                </a:solidFill>
                <a:cs typeface="Arial"/>
              </a:rPr>
              <a:t>Bid </a:t>
            </a:r>
            <a:r>
              <a:rPr lang="en-US" b="1" dirty="0" smtClean="0">
                <a:solidFill>
                  <a:srgbClr val="000000"/>
                </a:solidFill>
                <a:cs typeface="Arial"/>
              </a:rPr>
              <a:t>Price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189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4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A Program Kurts 04-22-2014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QA Program Kurts 04-22-2014 A</Template>
  <TotalTime>472</TotalTime>
  <Words>316</Words>
  <Application>Microsoft Office PowerPoint</Application>
  <PresentationFormat>Letter Paper (8.5x11 in)</PresentationFormat>
  <Paragraphs>94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QA Program Kurts 04-22-2014 A</vt:lpstr>
      <vt:lpstr>Adobe Acrobat Document</vt:lpstr>
      <vt:lpstr>PowerPoint Presentation</vt:lpstr>
      <vt:lpstr>Spec Changes – Done Deal </vt:lpstr>
      <vt:lpstr>Spec Changes – Done Deal </vt:lpstr>
      <vt:lpstr>Spec Changes – Done Deal </vt:lpstr>
      <vt:lpstr>Spec Changes – Coming but not Finalized</vt:lpstr>
      <vt:lpstr>HMA Points of Emphasis </vt:lpstr>
      <vt:lpstr>HMA Points of Emphasis </vt:lpstr>
      <vt:lpstr>PowerPoint Presentation</vt:lpstr>
      <vt:lpstr>Hot Mix Asphalt  Unit Bid Price</vt:lpstr>
      <vt:lpstr>PowerPoint Presentation</vt:lpstr>
      <vt:lpstr>PowerPoint Presentation</vt:lpstr>
      <vt:lpstr>Bob Dyer</vt:lpstr>
    </vt:vector>
  </TitlesOfParts>
  <Company>WSDOT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Linda</dc:creator>
  <cp:lastModifiedBy>Dyer, Robert</cp:lastModifiedBy>
  <cp:revision>67</cp:revision>
  <cp:lastPrinted>2015-02-27T21:44:53Z</cp:lastPrinted>
  <dcterms:created xsi:type="dcterms:W3CDTF">2014-11-18T22:12:46Z</dcterms:created>
  <dcterms:modified xsi:type="dcterms:W3CDTF">2015-03-03T03:25:07Z</dcterms:modified>
</cp:coreProperties>
</file>