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388" r:id="rId2"/>
    <p:sldId id="382" r:id="rId3"/>
    <p:sldId id="392" r:id="rId4"/>
    <p:sldId id="377" r:id="rId5"/>
    <p:sldId id="391" r:id="rId6"/>
    <p:sldId id="378" r:id="rId7"/>
    <p:sldId id="393" r:id="rId8"/>
    <p:sldId id="383" r:id="rId9"/>
    <p:sldId id="380" r:id="rId10"/>
    <p:sldId id="394" r:id="rId11"/>
    <p:sldId id="384" r:id="rId12"/>
    <p:sldId id="379" r:id="rId13"/>
    <p:sldId id="389" r:id="rId14"/>
    <p:sldId id="386" r:id="rId15"/>
    <p:sldId id="33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7370"/>
    <a:srgbClr val="006666"/>
    <a:srgbClr val="008080"/>
    <a:srgbClr val="953735"/>
    <a:srgbClr val="990033"/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0244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8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257C4F-62A8-40EC-8EAD-66104837E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67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998CCFC-9508-408D-A798-3B8FACCE6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35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8CCFC-9508-408D-A798-3B8FACCE6C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57B10-54F7-4D98-8006-8A73D533B0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17B35-C909-46CA-8BC4-3AE0BF1C69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DE597-DCCC-4B67-A6B2-DA6888145D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A3FFD-58E2-411B-94BC-1D93AAEAEF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FA62-489A-4AB8-A257-AEC2E84886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4871-A311-4E18-8C65-3895EF0769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A59F6-45BC-423F-8FDC-332BCF6B10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60242-FC2A-4D08-8181-C4D5620BD4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70116-4DA7-4A51-ADE2-7BCBF2B8A1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3555B-57CE-48E2-BBF8-A854B00FC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F0C4A5-54D7-4855-958D-E65DD11946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BB03FF-32B8-4A74-9C98-32E1117EE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/>
              <a:t>2014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/>
              <a:t>Washington Asphalt Conference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400" b="1" i="1" dirty="0" smtClean="0"/>
              <a:t>“Specification Update &amp; Initiatives”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110061" y="5039588"/>
            <a:ext cx="2923877" cy="8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 dirty="0"/>
              <a:t>Joe DeVol</a:t>
            </a:r>
          </a:p>
          <a:p>
            <a:pPr algn="ctr" eaLnBrk="0" hangingPunct="0"/>
            <a:r>
              <a:rPr lang="en-US" sz="1400" dirty="0" smtClean="0"/>
              <a:t>Assistant State Materials </a:t>
            </a:r>
            <a:r>
              <a:rPr lang="en-US" sz="1400" dirty="0"/>
              <a:t>Engineer</a:t>
            </a:r>
          </a:p>
          <a:p>
            <a:pPr algn="ctr" eaLnBrk="0" hangingPunct="0"/>
            <a:r>
              <a:rPr lang="en-US" sz="1400" dirty="0"/>
              <a:t>State Materials Laboratory</a:t>
            </a:r>
          </a:p>
        </p:txBody>
      </p:sp>
      <p:pic>
        <p:nvPicPr>
          <p:cNvPr id="17412" name="Picture 7" descr="DO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9436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2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AutoShape 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5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4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4114800" cy="45902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2014 </a:t>
            </a:r>
            <a:r>
              <a:rPr lang="en-US" sz="3600" dirty="0"/>
              <a:t>Updates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5-04.3(10)B1 </a:t>
            </a:r>
            <a:r>
              <a:rPr lang="en-US" dirty="0"/>
              <a:t>- </a:t>
            </a:r>
            <a:r>
              <a:rPr lang="en-US" dirty="0" smtClean="0"/>
              <a:t>General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/>
              <a:t>Added </a:t>
            </a:r>
            <a:r>
              <a:rPr lang="en-US" dirty="0" smtClean="0"/>
              <a:t>use of roadway cores to determine pavement density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For use when practical &amp; cost effective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Includes bid item for Contractor coring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20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2014 Updates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5-04.3(10)B3 -Longitudinal Joint Density</a:t>
            </a:r>
          </a:p>
          <a:p>
            <a:pPr lvl="1">
              <a:spcAft>
                <a:spcPts val="1200"/>
              </a:spcAft>
            </a:pPr>
            <a:r>
              <a:rPr lang="en-US" u="sng" dirty="0" smtClean="0"/>
              <a:t>Deleted</a:t>
            </a:r>
            <a:r>
              <a:rPr lang="en-US" dirty="0" smtClean="0"/>
              <a:t> – now testing within 0.5’ of joint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74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4114800" cy="45902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2014 </a:t>
            </a:r>
            <a:r>
              <a:rPr lang="en-US" sz="3600" dirty="0"/>
              <a:t>Updates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5-04.3(20) - Anti-Stripping Additive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/>
              <a:t>Added to the liquid asphalt prior to shipment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5-04.5 - Payment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Bid price for HMA includes anti-stripping additive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07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2015 </a:t>
            </a:r>
            <a:r>
              <a:rPr lang="en-US" sz="3600" dirty="0"/>
              <a:t>Updates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QPL Mix Design Approval Process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HMA Mixture &amp; Density Test Sub-lot Sample Size Changes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High RAP &amp; RAS - GSP to Standard Specification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5-04.3(13) Surface Smoothness – revisions pending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3842437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5" y="5029200"/>
            <a:ext cx="2307727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80963" y="1066800"/>
            <a:ext cx="9063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/>
              <a:t>2014 </a:t>
            </a: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676308" y="4134888"/>
            <a:ext cx="3886200" cy="7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200" b="1" dirty="0"/>
              <a:t>Questions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62467" name="Picture 7" descr="DO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9436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6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/>
              <a:t>Washington Asphalt Conference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 smtClean="0"/>
              <a:t>“Specification Updates &amp; Initiatives”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4114800" cy="459028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  <a:buClr>
                <a:srgbClr val="A9A57C"/>
              </a:buClr>
            </a:pPr>
            <a:r>
              <a:rPr lang="en-US" sz="3600" dirty="0">
                <a:solidFill>
                  <a:srgbClr val="2F2B20"/>
                </a:solidFill>
              </a:rPr>
              <a:t>2014 Updates</a:t>
            </a:r>
          </a:p>
          <a:p>
            <a:pPr lvl="1">
              <a:spcAft>
                <a:spcPts val="1200"/>
              </a:spcAft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4-06 &amp; 9-03.6 - Asphalt Treated Base</a:t>
            </a:r>
            <a:endParaRPr lang="en-US" sz="2000" dirty="0">
              <a:solidFill>
                <a:srgbClr val="2F2B20"/>
              </a:solidFill>
            </a:endParaRPr>
          </a:p>
          <a:p>
            <a:pPr lvl="2">
              <a:spcAft>
                <a:spcPts val="1200"/>
              </a:spcAft>
              <a:buClr>
                <a:srgbClr val="D2CB6C"/>
              </a:buClr>
            </a:pPr>
            <a:r>
              <a:rPr lang="en-US" u="sng" dirty="0">
                <a:solidFill>
                  <a:srgbClr val="2F2B20"/>
                </a:solidFill>
              </a:rPr>
              <a:t>Deleted</a:t>
            </a:r>
            <a:r>
              <a:rPr lang="en-US" dirty="0">
                <a:solidFill>
                  <a:srgbClr val="2F2B20"/>
                </a:solidFill>
              </a:rPr>
              <a:t> - unused and incompatible with </a:t>
            </a:r>
            <a:r>
              <a:rPr lang="en-US" dirty="0" err="1">
                <a:solidFill>
                  <a:srgbClr val="2F2B20"/>
                </a:solidFill>
              </a:rPr>
              <a:t>Superpave</a:t>
            </a:r>
            <a:r>
              <a:rPr lang="en-US" dirty="0">
                <a:solidFill>
                  <a:srgbClr val="2F2B20"/>
                </a:solidFill>
              </a:rPr>
              <a:t> specifications</a:t>
            </a:r>
          </a:p>
          <a:p>
            <a:pPr lvl="1">
              <a:spcAft>
                <a:spcPts val="1200"/>
              </a:spcAft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9-03.8(4) - Blending Sand</a:t>
            </a:r>
            <a:endParaRPr lang="en-US" sz="2000" dirty="0">
              <a:solidFill>
                <a:srgbClr val="2F2B20"/>
              </a:solidFill>
            </a:endParaRPr>
          </a:p>
          <a:p>
            <a:pPr lvl="2">
              <a:spcAft>
                <a:spcPts val="1200"/>
              </a:spcAft>
              <a:buClr>
                <a:srgbClr val="D2CB6C"/>
              </a:buClr>
            </a:pPr>
            <a:r>
              <a:rPr lang="en-US" u="sng" dirty="0">
                <a:solidFill>
                  <a:srgbClr val="2F2B20"/>
                </a:solidFill>
              </a:rPr>
              <a:t>Deleted</a:t>
            </a:r>
            <a:r>
              <a:rPr lang="en-US" dirty="0">
                <a:solidFill>
                  <a:srgbClr val="2F2B20"/>
                </a:solidFill>
              </a:rPr>
              <a:t> - considered part of mineral aggregate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37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4114800" cy="45902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2014 Updates</a:t>
            </a:r>
          </a:p>
          <a:p>
            <a:pPr lvl="1">
              <a:spcAft>
                <a:spcPts val="1200"/>
              </a:spcAft>
              <a:buClr>
                <a:srgbClr val="9CBEBD"/>
              </a:buClr>
            </a:pPr>
            <a:r>
              <a:rPr lang="en-US" dirty="0">
                <a:solidFill>
                  <a:srgbClr val="2F2B20"/>
                </a:solidFill>
              </a:rPr>
              <a:t>9-03.8(1) </a:t>
            </a:r>
            <a:r>
              <a:rPr lang="en-US" dirty="0" smtClean="0">
                <a:solidFill>
                  <a:srgbClr val="2F2B20"/>
                </a:solidFill>
              </a:rPr>
              <a:t>- General </a:t>
            </a:r>
            <a:r>
              <a:rPr lang="en-US" dirty="0">
                <a:solidFill>
                  <a:srgbClr val="2F2B20"/>
                </a:solidFill>
              </a:rPr>
              <a:t>Requirements</a:t>
            </a:r>
            <a:endParaRPr lang="en-US" sz="2000" dirty="0">
              <a:solidFill>
                <a:srgbClr val="2F2B20"/>
              </a:solidFill>
            </a:endParaRPr>
          </a:p>
          <a:p>
            <a:pPr lvl="2">
              <a:spcAft>
                <a:spcPts val="1200"/>
              </a:spcAft>
            </a:pPr>
            <a:r>
              <a:rPr lang="en-US" dirty="0"/>
              <a:t>Added Sand Equivalent requirement to aggregate source approval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Restricted amount of No. 4 minus material - 5 percent by total weight of aggregate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23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114800" cy="45902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2014 Updates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5-04.3(3)A - Material Transfer Device/Vehicle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Amended - Engineer authority to exclude where not feasible</a:t>
            </a:r>
          </a:p>
          <a:p>
            <a:pPr marL="411480" lvl="1" indent="0">
              <a:spcAft>
                <a:spcPts val="1200"/>
              </a:spcAft>
              <a:buNone/>
            </a:pPr>
            <a:endParaRPr lang="en-US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4114800" cy="459028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2014 Updates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5-04.3(7)A1 </a:t>
            </a:r>
            <a:r>
              <a:rPr lang="en-US" dirty="0" smtClean="0"/>
              <a:t>- General </a:t>
            </a:r>
            <a:r>
              <a:rPr lang="en-US" sz="2000" dirty="0" smtClean="0"/>
              <a:t>Contractor </a:t>
            </a:r>
            <a:r>
              <a:rPr lang="en-US" sz="2000" dirty="0"/>
              <a:t>Mix Design </a:t>
            </a:r>
            <a:r>
              <a:rPr lang="en-US" sz="2000" dirty="0" smtClean="0"/>
              <a:t>Requirements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 smtClean="0"/>
              <a:t>AASHTO T 324 - Hamburg Wheel-Track Testing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ASTM D 6931 - Indirect Tensile Strength (IDT)</a:t>
            </a:r>
          </a:p>
          <a:p>
            <a:pPr lvl="2"/>
            <a:r>
              <a:rPr lang="en-US" dirty="0" smtClean="0"/>
              <a:t>Brand </a:t>
            </a:r>
            <a:r>
              <a:rPr lang="en-US" dirty="0"/>
              <a:t>and type of anti-stripping </a:t>
            </a:r>
            <a:r>
              <a:rPr lang="en-US" dirty="0" smtClean="0"/>
              <a:t>additive, certificate of compatibility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00600" y="3505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886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0" y="371845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lin Sans FB" panose="020E0602020502020306" pitchFamily="34" charset="0"/>
                <a:cs typeface="Lucida Sans" panose="020B0602040502020204" pitchFamily="34" charset="0"/>
              </a:rPr>
              <a:t>Optional See GSP</a:t>
            </a:r>
            <a:endParaRPr lang="en-US" sz="1400" dirty="0">
              <a:latin typeface="Berlin Sans FB" panose="020E0602020502020306" pitchFamily="34" charset="0"/>
              <a:cs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4114800" cy="46786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2014 Updates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5-04.3(7)A2 - Statistical or </a:t>
            </a:r>
            <a:r>
              <a:rPr lang="en-US" dirty="0" err="1"/>
              <a:t>Nonstatistical</a:t>
            </a:r>
            <a:r>
              <a:rPr lang="en-US" dirty="0"/>
              <a:t> </a:t>
            </a:r>
            <a:r>
              <a:rPr lang="en-US" dirty="0" smtClean="0"/>
              <a:t>Evaluation </a:t>
            </a:r>
            <a:r>
              <a:rPr lang="en-US" sz="2000" dirty="0" smtClean="0"/>
              <a:t>Contracting Agency Evaluation</a:t>
            </a:r>
            <a:endParaRPr lang="en-US" sz="2000" dirty="0"/>
          </a:p>
          <a:p>
            <a:pPr lvl="2">
              <a:spcAft>
                <a:spcPts val="1200"/>
              </a:spcAft>
            </a:pPr>
            <a:r>
              <a:rPr lang="en-US" dirty="0"/>
              <a:t>AASHTO T 324 - Hamburg Wheel-Track Testing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ASTM D 6931 - Indirect Tensile Strength (IDT)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" y="15367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67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114800" cy="45902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 smtClean="0"/>
              <a:t>2014 Updates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9-03.8(2) - HMA Test Requirements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Hamburg &amp; IDT</a:t>
            </a:r>
          </a:p>
          <a:p>
            <a:pPr marL="411480" lvl="1" indent="0">
              <a:spcAft>
                <a:spcPts val="1200"/>
              </a:spcAft>
              <a:buNone/>
            </a:pPr>
            <a:endParaRPr lang="en-US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53711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30670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Specification </a:t>
            </a:r>
            <a:r>
              <a:rPr lang="en-US" sz="4000" b="1" i="1" dirty="0" smtClean="0"/>
              <a:t>Updates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57767"/>
              </p:ext>
            </p:extLst>
          </p:nvPr>
        </p:nvGraphicFramePr>
        <p:xfrm>
          <a:off x="152398" y="1905002"/>
          <a:ext cx="8839200" cy="3962398"/>
        </p:xfrm>
        <a:graphic>
          <a:graphicData uri="http://schemas.openxmlformats.org/drawingml/2006/table">
            <a:tbl>
              <a:tblPr/>
              <a:tblGrid>
                <a:gridCol w="2325883"/>
                <a:gridCol w="814341"/>
                <a:gridCol w="814341"/>
                <a:gridCol w="814341"/>
                <a:gridCol w="814341"/>
                <a:gridCol w="814341"/>
                <a:gridCol w="814341"/>
                <a:gridCol w="814341"/>
                <a:gridCol w="812930"/>
              </a:tblGrid>
              <a:tr h="3440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Mix Criteria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48690" marT="35300" marB="353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 dirty="0">
                          <a:effectLst/>
                          <a:latin typeface="Calibri"/>
                          <a:cs typeface="Times New Roman"/>
                        </a:rPr>
                        <a:t>HMA Class</a:t>
                      </a: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48690" marT="35300" marB="353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⅜ inch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48690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½ inch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48690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¾ inch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48690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1 inch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48690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Min.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Max.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Min.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Max.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Min.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Max.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Min.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Max.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4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Hamburg Wheel-Track Testing, WSDOT FOP for AASHTO T 324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Rut Depth (mm) @ 15,000 Passes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300" marR="35300" marT="35300" marB="353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09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Hamburg Wheel-Track Testing, WSDOT FOP for AASHTO T 324 Minimum Number of Passes With no Stripping Inflection Point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300" marR="35300" marT="35300" marB="353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68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b="1">
                          <a:effectLst/>
                          <a:latin typeface="Calibri"/>
                          <a:cs typeface="Times New Roman"/>
                        </a:rPr>
                        <a:t>Indirect Tensile (IDT) Strength (psi) of Bituminous Materials WSDOT FOP for ASTM D 6931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5300" marR="35300" marT="35300" marB="353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129" marR="9129" marT="35300" marB="35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9" marR="9129" marT="9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5934</TotalTime>
  <Words>403</Words>
  <Application>Microsoft Office PowerPoint</Application>
  <PresentationFormat>On-screen Show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Berlin Sans FB</vt:lpstr>
      <vt:lpstr>Calibri</vt:lpstr>
      <vt:lpstr>Cambria</vt:lpstr>
      <vt:lpstr>Lucida Sans</vt:lpstr>
      <vt:lpstr>Times New Roman</vt:lpstr>
      <vt:lpstr>Adjacency</vt:lpstr>
      <vt:lpstr>PowerPoint Presentation</vt:lpstr>
      <vt:lpstr>Specification Updates</vt:lpstr>
      <vt:lpstr>Specification Updates</vt:lpstr>
      <vt:lpstr>Specification Updates</vt:lpstr>
      <vt:lpstr>Specification Updates</vt:lpstr>
      <vt:lpstr>Specification Updates</vt:lpstr>
      <vt:lpstr>Specification Updates</vt:lpstr>
      <vt:lpstr>Specification Updates</vt:lpstr>
      <vt:lpstr>PowerPoint Presentation</vt:lpstr>
      <vt:lpstr>PowerPoint Presentation</vt:lpstr>
      <vt:lpstr>Specification Updates</vt:lpstr>
      <vt:lpstr>Specification Updates</vt:lpstr>
      <vt:lpstr>Specification Updates</vt:lpstr>
      <vt:lpstr>Specification Updates</vt:lpstr>
      <vt:lpstr>PowerPoint Presentation</vt:lpstr>
    </vt:vector>
  </TitlesOfParts>
  <Company>WSDOT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RAP:  Recycled Asphalt Pavement</dc:title>
  <dc:creator>Tom Baker</dc:creator>
  <cp:lastModifiedBy>David Gent</cp:lastModifiedBy>
  <cp:revision>392</cp:revision>
  <cp:lastPrinted>1601-01-01T00:00:00Z</cp:lastPrinted>
  <dcterms:created xsi:type="dcterms:W3CDTF">2003-02-05T17:58:39Z</dcterms:created>
  <dcterms:modified xsi:type="dcterms:W3CDTF">2014-10-31T16:40:21Z</dcterms:modified>
</cp:coreProperties>
</file>